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293" r:id="rId3"/>
    <p:sldId id="316" r:id="rId4"/>
    <p:sldId id="319" r:id="rId5"/>
    <p:sldId id="326" r:id="rId6"/>
    <p:sldId id="333" r:id="rId7"/>
    <p:sldId id="330" r:id="rId8"/>
    <p:sldId id="328" r:id="rId9"/>
    <p:sldId id="332" r:id="rId10"/>
    <p:sldId id="334" r:id="rId11"/>
    <p:sldId id="335" r:id="rId12"/>
    <p:sldId id="331" r:id="rId13"/>
    <p:sldId id="336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Perry" initials="RP" lastIdx="5" clrIdx="0">
    <p:extLst>
      <p:ext uri="{19B8F6BF-5375-455C-9EA6-DF929625EA0E}">
        <p15:presenceInfo xmlns:p15="http://schemas.microsoft.com/office/powerpoint/2012/main" userId="S-1-5-21-796845957-287218729-725345543-14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5" autoAdjust="0"/>
    <p:restoredTop sz="80437" autoAdjust="0"/>
  </p:normalViewPr>
  <p:slideViewPr>
    <p:cSldViewPr snapToGrid="0">
      <p:cViewPr varScale="1">
        <p:scale>
          <a:sx n="54" d="100"/>
          <a:sy n="54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6D7D-5760-4CCB-8E35-8DE29F0A82F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FB51C-4107-49BC-9A57-338460F8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evening!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6DC0-4C6B-4906-89A0-61773943CC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Seek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5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the CDE’s flyer on the College and Career Indicator</a:t>
            </a:r>
          </a:p>
          <a:p>
            <a:r>
              <a:rPr lang="en-US" dirty="0"/>
              <a:t>Give two minutes for participants to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94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the CDE’s flyer on the College and Career Indicator</a:t>
            </a:r>
          </a:p>
          <a:p>
            <a:r>
              <a:rPr lang="en-US" dirty="0"/>
              <a:t>Give two minutes for participants to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26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8918-7FDF-4959-80BC-88F3FDD6FBB2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2C7E-64FC-466A-816F-36571D7FFB19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3BD0-89F9-4970-B8A4-7F1324B918FD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35CC-AA76-470E-A45B-4D21D8230656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DB2B-63AD-4761-A0EA-D28BD1F777B7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EE4-71CE-4FA3-B021-11D44E709DDE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8083-50EE-4E65-A48F-F197D6B642BF}" type="datetime1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C4-EABB-4C66-BA35-F39E2C832ABE}" type="datetime1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126C-D876-4C6A-9EB2-3445632497E6}" type="datetime1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13CD-19C8-4914-BF5E-711477D0F1B4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53EC-ECC6-4F25-8496-C08125E72A33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8923-75D1-4827-BA78-85D11D1D2912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LCAP 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Check_mark_23x20_02.sv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quotewit.blogspot.com/2014/01/graduation-quote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67225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816" y="0"/>
            <a:ext cx="921884" cy="92188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BC9-24A6-4090-AD96-EA972501BE3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40" y="1791016"/>
            <a:ext cx="2454544" cy="245454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6049" y="2188564"/>
            <a:ext cx="5910943" cy="26014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Local Control Accountability Plan Committee Meeting</a:t>
            </a:r>
          </a:p>
          <a:p>
            <a:endParaRPr lang="en-US" sz="5400" b="1" dirty="0"/>
          </a:p>
          <a:p>
            <a:r>
              <a:rPr lang="en-US" b="1" dirty="0"/>
              <a:t>November 26, 2018</a:t>
            </a:r>
          </a:p>
        </p:txBody>
      </p:sp>
    </p:spTree>
    <p:extLst>
      <p:ext uri="{BB962C8B-B14F-4D97-AF65-F5344CB8AC3E}">
        <p14:creationId xmlns:p14="http://schemas.microsoft.com/office/powerpoint/2010/main" val="379153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How do we support High School Graduation in the LCAP?*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4EC5F-AA27-48FD-BACB-417335CAF6BE}"/>
              </a:ext>
            </a:extLst>
          </p:cNvPr>
          <p:cNvSpPr txBox="1"/>
          <p:nvPr/>
        </p:nvSpPr>
        <p:spPr>
          <a:xfrm>
            <a:off x="8266274" y="2764571"/>
            <a:ext cx="3087526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* Not including additional services, personnel, and supports provided by the high schools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3B9D7-EC5E-4C36-A57E-AC14761CA00B}"/>
              </a:ext>
            </a:extLst>
          </p:cNvPr>
          <p:cNvSpPr txBox="1"/>
          <p:nvPr/>
        </p:nvSpPr>
        <p:spPr>
          <a:xfrm>
            <a:off x="819456" y="1853694"/>
            <a:ext cx="702914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AVID training and support</a:t>
            </a:r>
          </a:p>
          <a:p>
            <a:r>
              <a:rPr lang="en-US" sz="2800" dirty="0"/>
              <a:t>California Colleges Guidance Initiative</a:t>
            </a:r>
          </a:p>
          <a:p>
            <a:r>
              <a:rPr lang="en-US" sz="2800" dirty="0"/>
              <a:t>Credit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Software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Summer School </a:t>
            </a:r>
          </a:p>
          <a:p>
            <a:r>
              <a:rPr lang="en-US" sz="2800" dirty="0"/>
              <a:t>CTE Sections</a:t>
            </a:r>
          </a:p>
          <a:p>
            <a:r>
              <a:rPr lang="en-US" sz="2800" dirty="0"/>
              <a:t>Ethnic Studies </a:t>
            </a:r>
          </a:p>
          <a:p>
            <a:r>
              <a:rPr lang="en-US" sz="2800" dirty="0"/>
              <a:t>PUENTE Counselors </a:t>
            </a:r>
          </a:p>
          <a:p>
            <a:r>
              <a:rPr lang="en-US" sz="2800" dirty="0"/>
              <a:t>PUENTE support</a:t>
            </a:r>
          </a:p>
        </p:txBody>
      </p:sp>
    </p:spTree>
    <p:extLst>
      <p:ext uri="{BB962C8B-B14F-4D97-AF65-F5344CB8AC3E}">
        <p14:creationId xmlns:p14="http://schemas.microsoft.com/office/powerpoint/2010/main" val="305189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How do we support High School Graduation in the LCAP?*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4EC5F-AA27-48FD-BACB-417335CAF6BE}"/>
              </a:ext>
            </a:extLst>
          </p:cNvPr>
          <p:cNvSpPr txBox="1"/>
          <p:nvPr/>
        </p:nvSpPr>
        <p:spPr>
          <a:xfrm>
            <a:off x="8266274" y="2764571"/>
            <a:ext cx="3087526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* Not including additional services, personnel, and supports provided by the high schools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3B9D7-EC5E-4C36-A57E-AC14761CA00B}"/>
              </a:ext>
            </a:extLst>
          </p:cNvPr>
          <p:cNvSpPr txBox="1"/>
          <p:nvPr/>
        </p:nvSpPr>
        <p:spPr>
          <a:xfrm>
            <a:off x="819456" y="1853694"/>
            <a:ext cx="7029144" cy="4770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AVID training and support - $120,000</a:t>
            </a:r>
          </a:p>
          <a:p>
            <a:r>
              <a:rPr lang="en-US" sz="2800" dirty="0"/>
              <a:t>California Colleges Guidance Initiative - $8,000</a:t>
            </a:r>
          </a:p>
          <a:p>
            <a:r>
              <a:rPr lang="en-US" sz="2800" dirty="0"/>
              <a:t>Credit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Software Program - $60,000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Summer School - $133,000</a:t>
            </a:r>
          </a:p>
          <a:p>
            <a:r>
              <a:rPr lang="en-US" sz="2800" dirty="0"/>
              <a:t>CTE Sections - $250,000</a:t>
            </a:r>
          </a:p>
          <a:p>
            <a:r>
              <a:rPr lang="en-US" sz="2800" dirty="0"/>
              <a:t>Ethnic Studies PD - $78,000</a:t>
            </a:r>
          </a:p>
          <a:p>
            <a:r>
              <a:rPr lang="en-US" sz="2800" dirty="0"/>
              <a:t>PUENTE Counselors - $190,000</a:t>
            </a:r>
          </a:p>
          <a:p>
            <a:r>
              <a:rPr lang="en-US" sz="2800" dirty="0"/>
              <a:t>PUENTE support - $9,200</a:t>
            </a:r>
          </a:p>
          <a:p>
            <a:pPr algn="ctr"/>
            <a:endParaRPr lang="en-US" sz="2400" dirty="0"/>
          </a:p>
          <a:p>
            <a:pPr algn="ctr"/>
            <a:r>
              <a:rPr lang="en-US" sz="2800" b="1" dirty="0"/>
              <a:t>TOTAL = $848,200</a:t>
            </a:r>
          </a:p>
        </p:txBody>
      </p:sp>
    </p:spTree>
    <p:extLst>
      <p:ext uri="{BB962C8B-B14F-4D97-AF65-F5344CB8AC3E}">
        <p14:creationId xmlns:p14="http://schemas.microsoft.com/office/powerpoint/2010/main" val="302698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B99A0-8524-4F5B-9065-AAF8D06505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What are the desired outcomes for these actions?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6629-48FD-46B4-BAAA-532788A4A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graduation rates</a:t>
            </a:r>
          </a:p>
          <a:p>
            <a:r>
              <a:rPr lang="en-US" dirty="0"/>
              <a:t>Increase in # of students on track toward graduation</a:t>
            </a:r>
          </a:p>
          <a:p>
            <a:r>
              <a:rPr lang="en-US" dirty="0"/>
              <a:t>Low course failure rates</a:t>
            </a:r>
          </a:p>
          <a:p>
            <a:r>
              <a:rPr lang="en-US" dirty="0"/>
              <a:t>High completion rates for summer courses</a:t>
            </a:r>
          </a:p>
          <a:p>
            <a:r>
              <a:rPr lang="en-US" dirty="0"/>
              <a:t>Lower dropout rates</a:t>
            </a:r>
          </a:p>
          <a:p>
            <a:r>
              <a:rPr lang="en-US" dirty="0"/>
              <a:t>More students enrolling in college after graduation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A653A-A49B-4BC9-8307-B90E0458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5A762-F711-4803-A49A-EE0224BA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4725-352C-4ACC-8258-C673143430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Evidence of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7B9D2-51BF-43D0-9CEA-EF8DA9B8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to ask about the data…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/>
              <a:t>Which students are succeeding?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Which students are not succeeding?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What are our next steps?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DF5F4-92DE-43B9-83DB-4F4CB3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CEF21-7613-42F5-9FBE-58B7BE7E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8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8795" y="1876301"/>
            <a:ext cx="909649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 and Comments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</p:spTree>
    <p:extLst>
      <p:ext uri="{BB962C8B-B14F-4D97-AF65-F5344CB8AC3E}">
        <p14:creationId xmlns:p14="http://schemas.microsoft.com/office/powerpoint/2010/main" val="3632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4785" y="1802921"/>
            <a:ext cx="9980762" cy="428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Welcome and Introductions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Review district progress on LCAP metrics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District survey for input on budget reductions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In depth review of high school graduation data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Questions and feedback from the group</a:t>
            </a:r>
          </a:p>
        </p:txBody>
      </p:sp>
    </p:spTree>
    <p:extLst>
      <p:ext uri="{BB962C8B-B14F-4D97-AF65-F5344CB8AC3E}">
        <p14:creationId xmlns:p14="http://schemas.microsoft.com/office/powerpoint/2010/main" val="212380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668017"/>
            <a:ext cx="9567603" cy="527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9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Review Progress on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Start with Goal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8BF978-7E1B-4528-ADEE-34AE50B0E2F8}"/>
              </a:ext>
            </a:extLst>
          </p:cNvPr>
          <p:cNvSpPr txBox="1"/>
          <p:nvPr/>
        </p:nvSpPr>
        <p:spPr>
          <a:xfrm>
            <a:off x="2078182" y="3059668"/>
            <a:ext cx="9275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Review the Metrics Updates for November 2018.  Notice where the district has made progress and where the district is still working on meeting the goal.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Share your </a:t>
            </a:r>
            <a:r>
              <a:rPr lang="en-US" sz="2400" dirty="0" err="1"/>
              <a:t>noticings</a:t>
            </a:r>
            <a:r>
              <a:rPr lang="en-US" sz="2400" dirty="0"/>
              <a:t> with your group.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questions would you ask based on this data?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E8C38C-9838-4B19-A166-AFA2E984E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0920" y="3653492"/>
            <a:ext cx="1573433" cy="14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1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4" y="365125"/>
            <a:ext cx="4805082" cy="571294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District Survey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5FA43-CC2C-4D51-AB5B-D101E419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67328-AED2-49B0-ADD4-F70C12CF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7CB764-6216-4E88-BDD7-36A40DFFB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40" y="339055"/>
            <a:ext cx="11510683" cy="610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7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High School Graduation Rate – a key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3342"/>
            <a:ext cx="10515600" cy="1063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What does the graduation rate measure?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4EC5F-AA27-48FD-BACB-417335CAF6BE}"/>
              </a:ext>
            </a:extLst>
          </p:cNvPr>
          <p:cNvSpPr txBox="1"/>
          <p:nvPr/>
        </p:nvSpPr>
        <p:spPr>
          <a:xfrm>
            <a:off x="968188" y="3023610"/>
            <a:ext cx="10385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Students who graduate </a:t>
            </a:r>
            <a:r>
              <a:rPr lang="en-US" sz="3200" b="1" u="sng" dirty="0">
                <a:solidFill>
                  <a:srgbClr val="C00000"/>
                </a:solidFill>
              </a:rPr>
              <a:t>on time </a:t>
            </a:r>
            <a:r>
              <a:rPr lang="en-US" sz="3200" b="1" dirty="0"/>
              <a:t>with a high school diploma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419357-735C-4278-B36E-7A6F8EE3CE0D}"/>
              </a:ext>
            </a:extLst>
          </p:cNvPr>
          <p:cNvCxnSpPr>
            <a:cxnSpLocks/>
          </p:cNvCxnSpPr>
          <p:nvPr/>
        </p:nvCxnSpPr>
        <p:spPr>
          <a:xfrm>
            <a:off x="5755341" y="3608385"/>
            <a:ext cx="609600" cy="83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B3D51A3-6C55-4F16-BDA4-64AAB21F19F6}"/>
              </a:ext>
            </a:extLst>
          </p:cNvPr>
          <p:cNvSpPr txBox="1"/>
          <p:nvPr/>
        </p:nvSpPr>
        <p:spPr>
          <a:xfrm>
            <a:off x="6403046" y="4299958"/>
            <a:ext cx="2402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in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r>
              <a:rPr lang="en-US" sz="3200" b="1" dirty="0"/>
              <a:t> years</a:t>
            </a:r>
          </a:p>
        </p:txBody>
      </p:sp>
    </p:spTree>
    <p:extLst>
      <p:ext uri="{BB962C8B-B14F-4D97-AF65-F5344CB8AC3E}">
        <p14:creationId xmlns:p14="http://schemas.microsoft.com/office/powerpoint/2010/main" val="303891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7456B26-FABE-46DC-9A98-AA9567541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D06A77D-72DC-41CF-AB16-39B29361FC80}"/>
              </a:ext>
            </a:extLst>
          </p:cNvPr>
          <p:cNvSpPr txBox="1"/>
          <p:nvPr/>
        </p:nvSpPr>
        <p:spPr>
          <a:xfrm>
            <a:off x="0" y="6858000"/>
            <a:ext cx="12191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quotewit.blogspot.com/2014/01/graduation-quotes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" y="2945514"/>
            <a:ext cx="11784107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/>
              <a:t>What actions and services support students graduating on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1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What actions and services support students graduating on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LCAP 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3B9D7-EC5E-4C36-A57E-AC14761CA00B}"/>
              </a:ext>
            </a:extLst>
          </p:cNvPr>
          <p:cNvSpPr txBox="1"/>
          <p:nvPr/>
        </p:nvSpPr>
        <p:spPr>
          <a:xfrm>
            <a:off x="1700647" y="2938742"/>
            <a:ext cx="196734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AVID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EF4183-651D-41F2-930C-3E2C36C33D07}"/>
              </a:ext>
            </a:extLst>
          </p:cNvPr>
          <p:cNvSpPr txBox="1"/>
          <p:nvPr/>
        </p:nvSpPr>
        <p:spPr>
          <a:xfrm>
            <a:off x="3650063" y="1947200"/>
            <a:ext cx="196734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PUENTE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6AD670-A659-4EA9-BE71-C9DFB5459C1C}"/>
              </a:ext>
            </a:extLst>
          </p:cNvPr>
          <p:cNvSpPr txBox="1"/>
          <p:nvPr/>
        </p:nvSpPr>
        <p:spPr>
          <a:xfrm>
            <a:off x="1243445" y="4484011"/>
            <a:ext cx="2881747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Career Technical Education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C65BD5-CEBA-4962-A249-C5B13CECA8A7}"/>
              </a:ext>
            </a:extLst>
          </p:cNvPr>
          <p:cNvSpPr txBox="1"/>
          <p:nvPr/>
        </p:nvSpPr>
        <p:spPr>
          <a:xfrm>
            <a:off x="5244455" y="2871302"/>
            <a:ext cx="239316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Credit Recovery Programs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394157-EE34-4239-A2C1-99BAADF42654}"/>
              </a:ext>
            </a:extLst>
          </p:cNvPr>
          <p:cNvSpPr txBox="1"/>
          <p:nvPr/>
        </p:nvSpPr>
        <p:spPr>
          <a:xfrm>
            <a:off x="6625936" y="5045018"/>
            <a:ext cx="288174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College and Career Planning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F96716-38C0-445C-81B1-1A11874F51B4}"/>
              </a:ext>
            </a:extLst>
          </p:cNvPr>
          <p:cNvSpPr txBox="1"/>
          <p:nvPr/>
        </p:nvSpPr>
        <p:spPr>
          <a:xfrm>
            <a:off x="8892173" y="3046464"/>
            <a:ext cx="205638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Ethnic studies PD</a:t>
            </a:r>
          </a:p>
        </p:txBody>
      </p:sp>
    </p:spTree>
    <p:extLst>
      <p:ext uri="{BB962C8B-B14F-4D97-AF65-F5344CB8AC3E}">
        <p14:creationId xmlns:p14="http://schemas.microsoft.com/office/powerpoint/2010/main" val="178200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473</Words>
  <Application>Microsoft Office PowerPoint</Application>
  <PresentationFormat>Widescreen</PresentationFormat>
  <Paragraphs>114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Agenda</vt:lpstr>
      <vt:lpstr>PowerPoint Presentation</vt:lpstr>
      <vt:lpstr>Review Progress on Metrics</vt:lpstr>
      <vt:lpstr>District Survey</vt:lpstr>
      <vt:lpstr>PowerPoint Presentation</vt:lpstr>
      <vt:lpstr>High School Graduation Rate – a key metric</vt:lpstr>
      <vt:lpstr>What actions and services support students graduating on time?</vt:lpstr>
      <vt:lpstr>What actions and services support students graduating on time?</vt:lpstr>
      <vt:lpstr>How do we support High School Graduation in the LCAP?*</vt:lpstr>
      <vt:lpstr>How do we support High School Graduation in the LCAP?*</vt:lpstr>
      <vt:lpstr>What are the desired outcomes for these actions?</vt:lpstr>
      <vt:lpstr>Evidence of Success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Local, State, and Federal Accountability and Continuous Improvement System</dc:title>
  <dc:creator>Rachel Perry</dc:creator>
  <cp:lastModifiedBy>Christina Lambie</cp:lastModifiedBy>
  <cp:revision>100</cp:revision>
  <dcterms:created xsi:type="dcterms:W3CDTF">2016-09-16T17:13:39Z</dcterms:created>
  <dcterms:modified xsi:type="dcterms:W3CDTF">2018-11-26T15:31:49Z</dcterms:modified>
</cp:coreProperties>
</file>